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70" r:id="rId5"/>
    <p:sldId id="271" r:id="rId6"/>
    <p:sldId id="272" r:id="rId7"/>
    <p:sldId id="273" r:id="rId8"/>
    <p:sldId id="269" r:id="rId9"/>
    <p:sldId id="276" r:id="rId10"/>
    <p:sldId id="264" r:id="rId11"/>
    <p:sldId id="265" r:id="rId12"/>
    <p:sldId id="274" r:id="rId13"/>
    <p:sldId id="266" r:id="rId14"/>
    <p:sldId id="267" r:id="rId15"/>
    <p:sldId id="275" r:id="rId16"/>
    <p:sldId id="268" r:id="rId17"/>
    <p:sldId id="262" r:id="rId18"/>
    <p:sldId id="26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-11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jpg>
</file>

<file path=ppt/media/image16.jpeg>
</file>

<file path=ppt/media/image17.jpeg>
</file>

<file path=ppt/media/image18.jpeg>
</file>

<file path=ppt/media/image2.jp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44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18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549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76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48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622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79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94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069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71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650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7F11A-08D9-CB4F-8835-C1EA51FE8D32}" type="datetimeFigureOut">
              <a:rPr lang="en-US" smtClean="0"/>
              <a:t>10/26/15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5BD8D-4BD7-574E-AA30-FCEC16710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654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mazon.com/s/ref=dp_byline_sr_book_1?ie=UTF8&amp;field-author=Vaclav+Rajlich&amp;search-alias=books&amp;text=Vaclav+Rajlich&amp;sort=relevancerank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EE418 Software Engineering Senior Design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84250" y="3886200"/>
            <a:ext cx="7473950" cy="1752600"/>
          </a:xfrm>
        </p:spPr>
        <p:txBody>
          <a:bodyPr>
            <a:normAutofit fontScale="92500"/>
          </a:bodyPr>
          <a:lstStyle/>
          <a:p>
            <a:r>
              <a:rPr lang="en-US" dirty="0" smtClean="0">
                <a:latin typeface="Arial"/>
                <a:cs typeface="Arial"/>
              </a:rPr>
              <a:t>Daqing (</a:t>
            </a:r>
            <a:r>
              <a:rPr lang="en-US" b="1" i="1" dirty="0" err="1" smtClean="0">
                <a:latin typeface="Arial"/>
                <a:cs typeface="Arial"/>
              </a:rPr>
              <a:t>dar</a:t>
            </a:r>
            <a:r>
              <a:rPr lang="en-US" b="1" i="1" dirty="0" smtClean="0">
                <a:latin typeface="Arial"/>
                <a:cs typeface="Arial"/>
              </a:rPr>
              <a:t> </a:t>
            </a:r>
            <a:r>
              <a:rPr lang="en-US" b="1" i="1" dirty="0" err="1" smtClean="0">
                <a:latin typeface="Arial"/>
                <a:cs typeface="Arial"/>
              </a:rPr>
              <a:t>ching</a:t>
            </a:r>
            <a:r>
              <a:rPr lang="en-US" dirty="0" smtClean="0">
                <a:latin typeface="Arial"/>
                <a:cs typeface="Arial"/>
              </a:rPr>
              <a:t>) Hou</a:t>
            </a:r>
          </a:p>
          <a:p>
            <a:r>
              <a:rPr lang="en-US" dirty="0" smtClean="0">
                <a:latin typeface="Arial"/>
                <a:cs typeface="Arial"/>
              </a:rPr>
              <a:t>Associate Professor</a:t>
            </a:r>
          </a:p>
          <a:p>
            <a:r>
              <a:rPr lang="en-US" dirty="0" smtClean="0">
                <a:latin typeface="Arial"/>
                <a:cs typeface="Arial"/>
              </a:rPr>
              <a:t>Director of Software Engineering Program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0174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325528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39700"/>
            <a:ext cx="28591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7030A0"/>
                </a:solidFill>
              </a:rPr>
              <a:t>(September 2011)</a:t>
            </a:r>
            <a:endParaRPr lang="en-US" sz="28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138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4890655" cy="3667991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10" y="3579090"/>
            <a:ext cx="4918364" cy="3278909"/>
          </a:xfrm>
          <a:ln w="53975">
            <a:solidFill>
              <a:schemeClr val="bg1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-152400" y="0"/>
            <a:ext cx="5334000" cy="11360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Aeroponic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System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290" y="1127760"/>
            <a:ext cx="4217670" cy="568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30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8818"/>
            <a:ext cx="9028113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C:\Users\Daeg\Pictures\Roots2Supports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4400550"/>
            <a:ext cx="6553200" cy="2457450"/>
          </a:xfrm>
        </p:spPr>
      </p:pic>
      <p:pic>
        <p:nvPicPr>
          <p:cNvPr id="5" name="Picture 2" descr="C:\Users\Daeg\Pictures\LettuceFmRoot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7763" y="2743200"/>
            <a:ext cx="2895600" cy="4492625"/>
          </a:xfrm>
          <a:prstGeom prst="rect">
            <a:avLst/>
          </a:prstGeom>
          <a:noFill/>
          <a:ln w="635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-2462"/>
            <a:ext cx="8229600" cy="1143000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en-US" b="1" dirty="0" smtClean="0"/>
              <a:t>Phase I: Laboratory Testing and Feasibility Assessment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7276640" y="6237798"/>
            <a:ext cx="1514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</a:rPr>
              <a:t>(AY2010)</a:t>
            </a:r>
            <a:endParaRPr lang="en-US" sz="2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971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77341" y="6528523"/>
            <a:ext cx="6463665" cy="3294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Aeroponic growing system with LED lights in Room 1 and Room 3</a:t>
            </a:r>
            <a:endParaRPr lang="en-US" sz="1600" b="1" dirty="0"/>
          </a:p>
        </p:txBody>
      </p:sp>
      <p:pic>
        <p:nvPicPr>
          <p:cNvPr id="105" name="Picture 104" descr="Aeroponic sy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91" y="1066800"/>
            <a:ext cx="8348109" cy="5476453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Aeroponic System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71600" y="1097280"/>
            <a:ext cx="3261360" cy="335280"/>
          </a:xfrm>
          <a:prstGeom prst="rect">
            <a:avLst/>
          </a:prstGeom>
          <a:solidFill>
            <a:srgbClr val="FF99FF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02080" y="3139440"/>
            <a:ext cx="3261360" cy="335280"/>
          </a:xfrm>
          <a:prstGeom prst="rect">
            <a:avLst/>
          </a:prstGeom>
          <a:solidFill>
            <a:srgbClr val="FF99FF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1021080" y="2468880"/>
            <a:ext cx="4038600" cy="655320"/>
          </a:xfrm>
          <a:custGeom>
            <a:avLst/>
            <a:gdLst>
              <a:gd name="connsiteX0" fmla="*/ 0 w 4038600"/>
              <a:gd name="connsiteY0" fmla="*/ 320040 h 655320"/>
              <a:gd name="connsiteX1" fmla="*/ 152400 w 4038600"/>
              <a:gd name="connsiteY1" fmla="*/ 0 h 655320"/>
              <a:gd name="connsiteX2" fmla="*/ 3886200 w 4038600"/>
              <a:gd name="connsiteY2" fmla="*/ 0 h 655320"/>
              <a:gd name="connsiteX3" fmla="*/ 4038600 w 4038600"/>
              <a:gd name="connsiteY3" fmla="*/ 350520 h 655320"/>
              <a:gd name="connsiteX4" fmla="*/ 3886200 w 4038600"/>
              <a:gd name="connsiteY4" fmla="*/ 655320 h 655320"/>
              <a:gd name="connsiteX5" fmla="*/ 167640 w 4038600"/>
              <a:gd name="connsiteY5" fmla="*/ 655320 h 655320"/>
              <a:gd name="connsiteX6" fmla="*/ 0 w 4038600"/>
              <a:gd name="connsiteY6" fmla="*/ 320040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8600" h="655320">
                <a:moveTo>
                  <a:pt x="0" y="320040"/>
                </a:moveTo>
                <a:lnTo>
                  <a:pt x="152400" y="0"/>
                </a:lnTo>
                <a:lnTo>
                  <a:pt x="3886200" y="0"/>
                </a:lnTo>
                <a:lnTo>
                  <a:pt x="4038600" y="350520"/>
                </a:lnTo>
                <a:lnTo>
                  <a:pt x="3886200" y="655320"/>
                </a:lnTo>
                <a:lnTo>
                  <a:pt x="167640" y="655320"/>
                </a:lnTo>
                <a:lnTo>
                  <a:pt x="0" y="320040"/>
                </a:lnTo>
                <a:close/>
              </a:path>
            </a:pathLst>
          </a:custGeom>
          <a:solidFill>
            <a:srgbClr val="66CCFF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1036320" y="4145280"/>
            <a:ext cx="4038600" cy="655320"/>
          </a:xfrm>
          <a:custGeom>
            <a:avLst/>
            <a:gdLst>
              <a:gd name="connsiteX0" fmla="*/ 0 w 4038600"/>
              <a:gd name="connsiteY0" fmla="*/ 320040 h 655320"/>
              <a:gd name="connsiteX1" fmla="*/ 152400 w 4038600"/>
              <a:gd name="connsiteY1" fmla="*/ 0 h 655320"/>
              <a:gd name="connsiteX2" fmla="*/ 3886200 w 4038600"/>
              <a:gd name="connsiteY2" fmla="*/ 0 h 655320"/>
              <a:gd name="connsiteX3" fmla="*/ 4038600 w 4038600"/>
              <a:gd name="connsiteY3" fmla="*/ 350520 h 655320"/>
              <a:gd name="connsiteX4" fmla="*/ 3886200 w 4038600"/>
              <a:gd name="connsiteY4" fmla="*/ 655320 h 655320"/>
              <a:gd name="connsiteX5" fmla="*/ 167640 w 4038600"/>
              <a:gd name="connsiteY5" fmla="*/ 655320 h 655320"/>
              <a:gd name="connsiteX6" fmla="*/ 0 w 4038600"/>
              <a:gd name="connsiteY6" fmla="*/ 320040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8600" h="655320">
                <a:moveTo>
                  <a:pt x="0" y="320040"/>
                </a:moveTo>
                <a:lnTo>
                  <a:pt x="152400" y="0"/>
                </a:lnTo>
                <a:lnTo>
                  <a:pt x="3886200" y="0"/>
                </a:lnTo>
                <a:lnTo>
                  <a:pt x="4038600" y="350520"/>
                </a:lnTo>
                <a:lnTo>
                  <a:pt x="3886200" y="655320"/>
                </a:lnTo>
                <a:lnTo>
                  <a:pt x="167640" y="655320"/>
                </a:lnTo>
                <a:lnTo>
                  <a:pt x="0" y="320040"/>
                </a:lnTo>
                <a:close/>
              </a:path>
            </a:pathLst>
          </a:custGeom>
          <a:solidFill>
            <a:srgbClr val="66CCFF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83920" y="6035040"/>
            <a:ext cx="2392680" cy="487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4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Heating System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03" y="967317"/>
            <a:ext cx="5926794" cy="3951196"/>
          </a:xfrm>
        </p:spPr>
      </p:pic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100362" y="5014762"/>
            <a:ext cx="5043638" cy="1925053"/>
          </a:xfrm>
        </p:spPr>
        <p:txBody>
          <a:bodyPr/>
          <a:lstStyle/>
          <a:p>
            <a:r>
              <a:rPr lang="en-US" dirty="0" smtClean="0"/>
              <a:t>Solar </a:t>
            </a:r>
            <a:r>
              <a:rPr lang="en-US" dirty="0"/>
              <a:t>thermal hot water (2 kW)</a:t>
            </a:r>
          </a:p>
          <a:p>
            <a:r>
              <a:rPr lang="en-US" dirty="0"/>
              <a:t>Wood pellet boiler </a:t>
            </a:r>
            <a:r>
              <a:rPr lang="en-US" dirty="0" smtClean="0"/>
              <a:t>(</a:t>
            </a:r>
            <a:r>
              <a:rPr lang="en-US" dirty="0"/>
              <a:t>20 kW)</a:t>
            </a:r>
          </a:p>
          <a:p>
            <a:endParaRPr lang="en-US" dirty="0"/>
          </a:p>
        </p:txBody>
      </p:sp>
      <p:sp>
        <p:nvSpPr>
          <p:cNvPr id="10" name="Content Placeholder 8"/>
          <p:cNvSpPr txBox="1">
            <a:spLocks/>
          </p:cNvSpPr>
          <p:nvPr/>
        </p:nvSpPr>
        <p:spPr>
          <a:xfrm>
            <a:off x="170853" y="5015564"/>
            <a:ext cx="3573379" cy="1606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7662" lvl="1" indent="-342900">
              <a:buFont typeface="Arial" pitchFamily="34" charset="0"/>
              <a:buChar char="•"/>
            </a:pPr>
            <a:r>
              <a:rPr lang="en-US" sz="2800" dirty="0" smtClean="0"/>
              <a:t>Energy Cabin</a:t>
            </a:r>
          </a:p>
          <a:p>
            <a:pPr marL="347662" lvl="1" indent="-342900">
              <a:buFont typeface="Arial" pitchFamily="34" charset="0"/>
              <a:buChar char="•"/>
            </a:pPr>
            <a:r>
              <a:rPr lang="en-US" sz="2800" dirty="0" smtClean="0"/>
              <a:t>European designed and built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317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3107298" y="2216376"/>
            <a:ext cx="4391025" cy="3619500"/>
          </a:xfrm>
          <a:custGeom>
            <a:avLst/>
            <a:gdLst>
              <a:gd name="connsiteX0" fmla="*/ 0 w 4391025"/>
              <a:gd name="connsiteY0" fmla="*/ 3619500 h 3619500"/>
              <a:gd name="connsiteX1" fmla="*/ 0 w 4391025"/>
              <a:gd name="connsiteY1" fmla="*/ 0 h 3619500"/>
              <a:gd name="connsiteX2" fmla="*/ 4391025 w 4391025"/>
              <a:gd name="connsiteY2" fmla="*/ 0 h 3619500"/>
              <a:gd name="connsiteX3" fmla="*/ 4391025 w 4391025"/>
              <a:gd name="connsiteY3" fmla="*/ 0 h 361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91025" h="3619500">
                <a:moveTo>
                  <a:pt x="0" y="3619500"/>
                </a:moveTo>
                <a:lnTo>
                  <a:pt x="0" y="0"/>
                </a:lnTo>
                <a:lnTo>
                  <a:pt x="4391025" y="0"/>
                </a:lnTo>
                <a:lnTo>
                  <a:pt x="4391025" y="0"/>
                </a:lnTo>
              </a:path>
            </a:pathLst>
          </a:custGeom>
          <a:noFill/>
          <a:ln w="7620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8088873" y="2206850"/>
            <a:ext cx="838200" cy="3648075"/>
          </a:xfrm>
          <a:custGeom>
            <a:avLst/>
            <a:gdLst>
              <a:gd name="connsiteX0" fmla="*/ 0 w 819150"/>
              <a:gd name="connsiteY0" fmla="*/ 0 h 3619500"/>
              <a:gd name="connsiteX1" fmla="*/ 819150 w 819150"/>
              <a:gd name="connsiteY1" fmla="*/ 0 h 3619500"/>
              <a:gd name="connsiteX2" fmla="*/ 809625 w 819150"/>
              <a:gd name="connsiteY2" fmla="*/ 3619500 h 361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9150" h="3619500">
                <a:moveTo>
                  <a:pt x="0" y="0"/>
                </a:moveTo>
                <a:lnTo>
                  <a:pt x="819150" y="0"/>
                </a:lnTo>
                <a:lnTo>
                  <a:pt x="809625" y="3619500"/>
                </a:lnTo>
              </a:path>
            </a:pathLst>
          </a:custGeom>
          <a:noFill/>
          <a:ln w="76200"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091778" y="5835876"/>
            <a:ext cx="5819775" cy="9525"/>
          </a:xfrm>
          <a:prstGeom prst="line">
            <a:avLst/>
          </a:prstGeom>
          <a:ln w="19050">
            <a:solidFill>
              <a:srgbClr val="99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126348" y="3626076"/>
            <a:ext cx="5781675" cy="9525"/>
          </a:xfrm>
          <a:prstGeom prst="line">
            <a:avLst/>
          </a:prstGeom>
          <a:ln w="38100">
            <a:solidFill>
              <a:srgbClr val="99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5040873" y="3635601"/>
            <a:ext cx="9525" cy="2209800"/>
          </a:xfrm>
          <a:prstGeom prst="line">
            <a:avLst/>
          </a:prstGeom>
          <a:ln w="38100">
            <a:solidFill>
              <a:srgbClr val="99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6955398" y="3645126"/>
            <a:ext cx="9525" cy="2209800"/>
          </a:xfrm>
          <a:prstGeom prst="line">
            <a:avLst/>
          </a:prstGeom>
          <a:ln w="38100">
            <a:solidFill>
              <a:srgbClr val="99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25998" y="3492726"/>
            <a:ext cx="3343275" cy="9525"/>
          </a:xfrm>
          <a:prstGeom prst="straightConnector1">
            <a:avLst/>
          </a:prstGeom>
          <a:ln w="25400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83148" y="3568926"/>
            <a:ext cx="981075" cy="952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1335648" y="3559401"/>
            <a:ext cx="2209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345173" y="3568926"/>
            <a:ext cx="9525" cy="4953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268973" y="3511776"/>
            <a:ext cx="19050" cy="55245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1202298" y="3968976"/>
            <a:ext cx="238125" cy="352425"/>
            <a:chOff x="1047750" y="3724275"/>
            <a:chExt cx="238125" cy="352425"/>
          </a:xfrm>
        </p:grpSpPr>
        <p:sp>
          <p:nvSpPr>
            <p:cNvPr id="29" name="Oval 28"/>
            <p:cNvSpPr/>
            <p:nvPr/>
          </p:nvSpPr>
          <p:spPr>
            <a:xfrm>
              <a:off x="1047750" y="3724275"/>
              <a:ext cx="238125" cy="2476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Isosceles Triangle 29"/>
            <p:cNvSpPr/>
            <p:nvPr/>
          </p:nvSpPr>
          <p:spPr>
            <a:xfrm>
              <a:off x="1066800" y="3810000"/>
              <a:ext cx="209550" cy="266700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154548" y="3111726"/>
            <a:ext cx="1269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To/from AD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30798" y="3959451"/>
            <a:ext cx="1476375" cy="828675"/>
          </a:xfrm>
          <a:prstGeom prst="rect">
            <a:avLst/>
          </a:prstGeom>
          <a:noFill/>
          <a:ln>
            <a:solidFill>
              <a:srgbClr val="99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649848" y="4435701"/>
            <a:ext cx="1407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Energy Cabin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3631173" y="3387951"/>
            <a:ext cx="238125" cy="352425"/>
            <a:chOff x="1047750" y="3724275"/>
            <a:chExt cx="238125" cy="352425"/>
          </a:xfrm>
        </p:grpSpPr>
        <p:sp>
          <p:nvSpPr>
            <p:cNvPr id="36" name="Oval 35"/>
            <p:cNvSpPr/>
            <p:nvPr/>
          </p:nvSpPr>
          <p:spPr>
            <a:xfrm>
              <a:off x="1047750" y="3724275"/>
              <a:ext cx="238125" cy="2476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/>
            <p:cNvSpPr/>
            <p:nvPr/>
          </p:nvSpPr>
          <p:spPr>
            <a:xfrm>
              <a:off x="1066800" y="3810000"/>
              <a:ext cx="209550" cy="266700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8" name="Straight Connector 37"/>
          <p:cNvCxnSpPr/>
          <p:nvPr/>
        </p:nvCxnSpPr>
        <p:spPr>
          <a:xfrm>
            <a:off x="3183498" y="3711801"/>
            <a:ext cx="6350" cy="1743075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231123" y="3711801"/>
            <a:ext cx="6350" cy="1743075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107548" y="3711801"/>
            <a:ext cx="6350" cy="1743075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155173" y="3711801"/>
            <a:ext cx="6350" cy="1743075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8774673" y="3711801"/>
            <a:ext cx="6350" cy="1743075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8822298" y="3711801"/>
            <a:ext cx="6350" cy="1743075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Down Arrow 44"/>
          <p:cNvSpPr/>
          <p:nvPr/>
        </p:nvSpPr>
        <p:spPr>
          <a:xfrm flipV="1">
            <a:off x="3237473" y="6280602"/>
            <a:ext cx="307975" cy="504825"/>
          </a:xfrm>
          <a:prstGeom prst="downArrow">
            <a:avLst/>
          </a:prstGeom>
          <a:solidFill>
            <a:srgbClr val="FFFF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Down Arrow 45"/>
          <p:cNvSpPr/>
          <p:nvPr/>
        </p:nvSpPr>
        <p:spPr>
          <a:xfrm flipV="1">
            <a:off x="3822731" y="6286952"/>
            <a:ext cx="307975" cy="504825"/>
          </a:xfrm>
          <a:prstGeom prst="downArrow">
            <a:avLst/>
          </a:prstGeom>
          <a:solidFill>
            <a:srgbClr val="FFFF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Down Arrow 46"/>
          <p:cNvSpPr/>
          <p:nvPr/>
        </p:nvSpPr>
        <p:spPr>
          <a:xfrm flipV="1">
            <a:off x="4407989" y="6286952"/>
            <a:ext cx="307975" cy="504825"/>
          </a:xfrm>
          <a:prstGeom prst="downArrow">
            <a:avLst/>
          </a:prstGeom>
          <a:solidFill>
            <a:srgbClr val="FFFF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Down Arrow 47"/>
          <p:cNvSpPr/>
          <p:nvPr/>
        </p:nvSpPr>
        <p:spPr>
          <a:xfrm flipV="1">
            <a:off x="4993247" y="6286952"/>
            <a:ext cx="307975" cy="504825"/>
          </a:xfrm>
          <a:prstGeom prst="downArrow">
            <a:avLst/>
          </a:prstGeom>
          <a:solidFill>
            <a:srgbClr val="FFFF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Down Arrow 48"/>
          <p:cNvSpPr/>
          <p:nvPr/>
        </p:nvSpPr>
        <p:spPr>
          <a:xfrm flipV="1">
            <a:off x="5578505" y="6286952"/>
            <a:ext cx="307975" cy="504825"/>
          </a:xfrm>
          <a:prstGeom prst="downArrow">
            <a:avLst/>
          </a:prstGeom>
          <a:solidFill>
            <a:srgbClr val="FFFF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Down Arrow 49"/>
          <p:cNvSpPr/>
          <p:nvPr/>
        </p:nvSpPr>
        <p:spPr>
          <a:xfrm flipV="1">
            <a:off x="6163763" y="6286952"/>
            <a:ext cx="307975" cy="504825"/>
          </a:xfrm>
          <a:prstGeom prst="downArrow">
            <a:avLst/>
          </a:prstGeom>
          <a:solidFill>
            <a:srgbClr val="FFFF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wn Arrow 50"/>
          <p:cNvSpPr/>
          <p:nvPr/>
        </p:nvSpPr>
        <p:spPr>
          <a:xfrm flipV="1">
            <a:off x="6749021" y="6286952"/>
            <a:ext cx="307975" cy="504825"/>
          </a:xfrm>
          <a:prstGeom prst="downArrow">
            <a:avLst/>
          </a:prstGeom>
          <a:solidFill>
            <a:srgbClr val="FFFF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wn Arrow 51"/>
          <p:cNvSpPr/>
          <p:nvPr/>
        </p:nvSpPr>
        <p:spPr>
          <a:xfrm flipV="1">
            <a:off x="7334279" y="6286952"/>
            <a:ext cx="307975" cy="504825"/>
          </a:xfrm>
          <a:prstGeom prst="downArrow">
            <a:avLst/>
          </a:prstGeom>
          <a:solidFill>
            <a:srgbClr val="FFFF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Down Arrow 52"/>
          <p:cNvSpPr/>
          <p:nvPr/>
        </p:nvSpPr>
        <p:spPr>
          <a:xfrm flipV="1">
            <a:off x="7919537" y="6286952"/>
            <a:ext cx="307975" cy="504825"/>
          </a:xfrm>
          <a:prstGeom prst="downArrow">
            <a:avLst/>
          </a:prstGeom>
          <a:solidFill>
            <a:srgbClr val="FFFF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Down Arrow 53"/>
          <p:cNvSpPr/>
          <p:nvPr/>
        </p:nvSpPr>
        <p:spPr>
          <a:xfrm flipV="1">
            <a:off x="8504798" y="6286952"/>
            <a:ext cx="307975" cy="504825"/>
          </a:xfrm>
          <a:prstGeom prst="downArrow">
            <a:avLst/>
          </a:prstGeom>
          <a:solidFill>
            <a:srgbClr val="FFFF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0" y="105312"/>
            <a:ext cx="3309870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6688" indent="-166688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/>
              <a:t>Solar gain substantial</a:t>
            </a:r>
          </a:p>
          <a:p>
            <a:pPr marL="166688" indent="-166688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/>
              <a:t>Hot water/glycol (T ~80°C) Pumped from Energy Cabin</a:t>
            </a:r>
          </a:p>
          <a:p>
            <a:pPr marL="166688" indent="-166688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/>
              <a:t>3 supplemental pumps in GH distribute HW to rooms</a:t>
            </a:r>
          </a:p>
          <a:p>
            <a:pPr marL="166688" indent="-166688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/>
              <a:t>T independently controlled in each room</a:t>
            </a:r>
            <a:endParaRPr 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/>
          </p:nvPr>
        </p:nvSpPr>
        <p:spPr>
          <a:xfrm>
            <a:off x="3082924" y="0"/>
            <a:ext cx="5552359" cy="1143000"/>
          </a:xfrm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Heating System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Freeform 57"/>
          <p:cNvSpPr/>
          <p:nvPr/>
        </p:nvSpPr>
        <p:spPr>
          <a:xfrm>
            <a:off x="5442827" y="5153608"/>
            <a:ext cx="141667" cy="888643"/>
          </a:xfrm>
          <a:custGeom>
            <a:avLst/>
            <a:gdLst>
              <a:gd name="connsiteX0" fmla="*/ 0 w 270456"/>
              <a:gd name="connsiteY0" fmla="*/ 0 h 1468192"/>
              <a:gd name="connsiteX1" fmla="*/ 257577 w 270456"/>
              <a:gd name="connsiteY1" fmla="*/ 257578 h 1468192"/>
              <a:gd name="connsiteX2" fmla="*/ 0 w 270456"/>
              <a:gd name="connsiteY2" fmla="*/ 437882 h 1468192"/>
              <a:gd name="connsiteX3" fmla="*/ 270456 w 270456"/>
              <a:gd name="connsiteY3" fmla="*/ 643944 h 1468192"/>
              <a:gd name="connsiteX4" fmla="*/ 25757 w 270456"/>
              <a:gd name="connsiteY4" fmla="*/ 850006 h 1468192"/>
              <a:gd name="connsiteX5" fmla="*/ 270456 w 270456"/>
              <a:gd name="connsiteY5" fmla="*/ 1056068 h 1468192"/>
              <a:gd name="connsiteX6" fmla="*/ 141667 w 270456"/>
              <a:gd name="connsiteY6" fmla="*/ 1210614 h 1468192"/>
              <a:gd name="connsiteX7" fmla="*/ 154546 w 270456"/>
              <a:gd name="connsiteY7" fmla="*/ 1468192 h 146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456" h="1468192">
                <a:moveTo>
                  <a:pt x="0" y="0"/>
                </a:moveTo>
                <a:lnTo>
                  <a:pt x="257577" y="257578"/>
                </a:lnTo>
                <a:lnTo>
                  <a:pt x="0" y="437882"/>
                </a:lnTo>
                <a:lnTo>
                  <a:pt x="270456" y="643944"/>
                </a:lnTo>
                <a:lnTo>
                  <a:pt x="25757" y="850006"/>
                </a:lnTo>
                <a:lnTo>
                  <a:pt x="270456" y="1056068"/>
                </a:lnTo>
                <a:lnTo>
                  <a:pt x="141667" y="1210614"/>
                </a:lnTo>
                <a:lnTo>
                  <a:pt x="154546" y="1468192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/>
          <p:cNvSpPr/>
          <p:nvPr/>
        </p:nvSpPr>
        <p:spPr>
          <a:xfrm>
            <a:off x="6457472" y="5153608"/>
            <a:ext cx="141667" cy="888643"/>
          </a:xfrm>
          <a:custGeom>
            <a:avLst/>
            <a:gdLst>
              <a:gd name="connsiteX0" fmla="*/ 0 w 270456"/>
              <a:gd name="connsiteY0" fmla="*/ 0 h 1468192"/>
              <a:gd name="connsiteX1" fmla="*/ 257577 w 270456"/>
              <a:gd name="connsiteY1" fmla="*/ 257578 h 1468192"/>
              <a:gd name="connsiteX2" fmla="*/ 0 w 270456"/>
              <a:gd name="connsiteY2" fmla="*/ 437882 h 1468192"/>
              <a:gd name="connsiteX3" fmla="*/ 270456 w 270456"/>
              <a:gd name="connsiteY3" fmla="*/ 643944 h 1468192"/>
              <a:gd name="connsiteX4" fmla="*/ 25757 w 270456"/>
              <a:gd name="connsiteY4" fmla="*/ 850006 h 1468192"/>
              <a:gd name="connsiteX5" fmla="*/ 270456 w 270456"/>
              <a:gd name="connsiteY5" fmla="*/ 1056068 h 1468192"/>
              <a:gd name="connsiteX6" fmla="*/ 141667 w 270456"/>
              <a:gd name="connsiteY6" fmla="*/ 1210614 h 1468192"/>
              <a:gd name="connsiteX7" fmla="*/ 154546 w 270456"/>
              <a:gd name="connsiteY7" fmla="*/ 1468192 h 146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456" h="1468192">
                <a:moveTo>
                  <a:pt x="0" y="0"/>
                </a:moveTo>
                <a:lnTo>
                  <a:pt x="257577" y="257578"/>
                </a:lnTo>
                <a:lnTo>
                  <a:pt x="0" y="437882"/>
                </a:lnTo>
                <a:lnTo>
                  <a:pt x="270456" y="643944"/>
                </a:lnTo>
                <a:lnTo>
                  <a:pt x="25757" y="850006"/>
                </a:lnTo>
                <a:lnTo>
                  <a:pt x="270456" y="1056068"/>
                </a:lnTo>
                <a:lnTo>
                  <a:pt x="141667" y="1210614"/>
                </a:lnTo>
                <a:lnTo>
                  <a:pt x="154546" y="1468192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59"/>
          <p:cNvSpPr/>
          <p:nvPr/>
        </p:nvSpPr>
        <p:spPr>
          <a:xfrm>
            <a:off x="4428182" y="5153608"/>
            <a:ext cx="141667" cy="888643"/>
          </a:xfrm>
          <a:custGeom>
            <a:avLst/>
            <a:gdLst>
              <a:gd name="connsiteX0" fmla="*/ 0 w 270456"/>
              <a:gd name="connsiteY0" fmla="*/ 0 h 1468192"/>
              <a:gd name="connsiteX1" fmla="*/ 257577 w 270456"/>
              <a:gd name="connsiteY1" fmla="*/ 257578 h 1468192"/>
              <a:gd name="connsiteX2" fmla="*/ 0 w 270456"/>
              <a:gd name="connsiteY2" fmla="*/ 437882 h 1468192"/>
              <a:gd name="connsiteX3" fmla="*/ 270456 w 270456"/>
              <a:gd name="connsiteY3" fmla="*/ 643944 h 1468192"/>
              <a:gd name="connsiteX4" fmla="*/ 25757 w 270456"/>
              <a:gd name="connsiteY4" fmla="*/ 850006 h 1468192"/>
              <a:gd name="connsiteX5" fmla="*/ 270456 w 270456"/>
              <a:gd name="connsiteY5" fmla="*/ 1056068 h 1468192"/>
              <a:gd name="connsiteX6" fmla="*/ 141667 w 270456"/>
              <a:gd name="connsiteY6" fmla="*/ 1210614 h 1468192"/>
              <a:gd name="connsiteX7" fmla="*/ 154546 w 270456"/>
              <a:gd name="connsiteY7" fmla="*/ 1468192 h 146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456" h="1468192">
                <a:moveTo>
                  <a:pt x="0" y="0"/>
                </a:moveTo>
                <a:lnTo>
                  <a:pt x="257577" y="257578"/>
                </a:lnTo>
                <a:lnTo>
                  <a:pt x="0" y="437882"/>
                </a:lnTo>
                <a:lnTo>
                  <a:pt x="270456" y="643944"/>
                </a:lnTo>
                <a:lnTo>
                  <a:pt x="25757" y="850006"/>
                </a:lnTo>
                <a:lnTo>
                  <a:pt x="270456" y="1056068"/>
                </a:lnTo>
                <a:lnTo>
                  <a:pt x="141667" y="1210614"/>
                </a:lnTo>
                <a:lnTo>
                  <a:pt x="154546" y="1468192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reeform 60"/>
          <p:cNvSpPr/>
          <p:nvPr/>
        </p:nvSpPr>
        <p:spPr>
          <a:xfrm>
            <a:off x="3413537" y="5153608"/>
            <a:ext cx="141667" cy="888643"/>
          </a:xfrm>
          <a:custGeom>
            <a:avLst/>
            <a:gdLst>
              <a:gd name="connsiteX0" fmla="*/ 0 w 270456"/>
              <a:gd name="connsiteY0" fmla="*/ 0 h 1468192"/>
              <a:gd name="connsiteX1" fmla="*/ 257577 w 270456"/>
              <a:gd name="connsiteY1" fmla="*/ 257578 h 1468192"/>
              <a:gd name="connsiteX2" fmla="*/ 0 w 270456"/>
              <a:gd name="connsiteY2" fmla="*/ 437882 h 1468192"/>
              <a:gd name="connsiteX3" fmla="*/ 270456 w 270456"/>
              <a:gd name="connsiteY3" fmla="*/ 643944 h 1468192"/>
              <a:gd name="connsiteX4" fmla="*/ 25757 w 270456"/>
              <a:gd name="connsiteY4" fmla="*/ 850006 h 1468192"/>
              <a:gd name="connsiteX5" fmla="*/ 270456 w 270456"/>
              <a:gd name="connsiteY5" fmla="*/ 1056068 h 1468192"/>
              <a:gd name="connsiteX6" fmla="*/ 141667 w 270456"/>
              <a:gd name="connsiteY6" fmla="*/ 1210614 h 1468192"/>
              <a:gd name="connsiteX7" fmla="*/ 154546 w 270456"/>
              <a:gd name="connsiteY7" fmla="*/ 1468192 h 146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456" h="1468192">
                <a:moveTo>
                  <a:pt x="0" y="0"/>
                </a:moveTo>
                <a:lnTo>
                  <a:pt x="257577" y="257578"/>
                </a:lnTo>
                <a:lnTo>
                  <a:pt x="0" y="437882"/>
                </a:lnTo>
                <a:lnTo>
                  <a:pt x="270456" y="643944"/>
                </a:lnTo>
                <a:lnTo>
                  <a:pt x="25757" y="850006"/>
                </a:lnTo>
                <a:lnTo>
                  <a:pt x="270456" y="1056068"/>
                </a:lnTo>
                <a:lnTo>
                  <a:pt x="141667" y="1210614"/>
                </a:lnTo>
                <a:lnTo>
                  <a:pt x="154546" y="1468192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reeform 61"/>
          <p:cNvSpPr/>
          <p:nvPr/>
        </p:nvSpPr>
        <p:spPr>
          <a:xfrm>
            <a:off x="8486760" y="5153608"/>
            <a:ext cx="141667" cy="888643"/>
          </a:xfrm>
          <a:custGeom>
            <a:avLst/>
            <a:gdLst>
              <a:gd name="connsiteX0" fmla="*/ 0 w 270456"/>
              <a:gd name="connsiteY0" fmla="*/ 0 h 1468192"/>
              <a:gd name="connsiteX1" fmla="*/ 257577 w 270456"/>
              <a:gd name="connsiteY1" fmla="*/ 257578 h 1468192"/>
              <a:gd name="connsiteX2" fmla="*/ 0 w 270456"/>
              <a:gd name="connsiteY2" fmla="*/ 437882 h 1468192"/>
              <a:gd name="connsiteX3" fmla="*/ 270456 w 270456"/>
              <a:gd name="connsiteY3" fmla="*/ 643944 h 1468192"/>
              <a:gd name="connsiteX4" fmla="*/ 25757 w 270456"/>
              <a:gd name="connsiteY4" fmla="*/ 850006 h 1468192"/>
              <a:gd name="connsiteX5" fmla="*/ 270456 w 270456"/>
              <a:gd name="connsiteY5" fmla="*/ 1056068 h 1468192"/>
              <a:gd name="connsiteX6" fmla="*/ 141667 w 270456"/>
              <a:gd name="connsiteY6" fmla="*/ 1210614 h 1468192"/>
              <a:gd name="connsiteX7" fmla="*/ 154546 w 270456"/>
              <a:gd name="connsiteY7" fmla="*/ 1468192 h 146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456" h="1468192">
                <a:moveTo>
                  <a:pt x="0" y="0"/>
                </a:moveTo>
                <a:lnTo>
                  <a:pt x="257577" y="257578"/>
                </a:lnTo>
                <a:lnTo>
                  <a:pt x="0" y="437882"/>
                </a:lnTo>
                <a:lnTo>
                  <a:pt x="270456" y="643944"/>
                </a:lnTo>
                <a:lnTo>
                  <a:pt x="25757" y="850006"/>
                </a:lnTo>
                <a:lnTo>
                  <a:pt x="270456" y="1056068"/>
                </a:lnTo>
                <a:lnTo>
                  <a:pt x="141667" y="1210614"/>
                </a:lnTo>
                <a:lnTo>
                  <a:pt x="154546" y="1468192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7472117" y="5153608"/>
            <a:ext cx="141667" cy="888643"/>
          </a:xfrm>
          <a:custGeom>
            <a:avLst/>
            <a:gdLst>
              <a:gd name="connsiteX0" fmla="*/ 0 w 270456"/>
              <a:gd name="connsiteY0" fmla="*/ 0 h 1468192"/>
              <a:gd name="connsiteX1" fmla="*/ 257577 w 270456"/>
              <a:gd name="connsiteY1" fmla="*/ 257578 h 1468192"/>
              <a:gd name="connsiteX2" fmla="*/ 0 w 270456"/>
              <a:gd name="connsiteY2" fmla="*/ 437882 h 1468192"/>
              <a:gd name="connsiteX3" fmla="*/ 270456 w 270456"/>
              <a:gd name="connsiteY3" fmla="*/ 643944 h 1468192"/>
              <a:gd name="connsiteX4" fmla="*/ 25757 w 270456"/>
              <a:gd name="connsiteY4" fmla="*/ 850006 h 1468192"/>
              <a:gd name="connsiteX5" fmla="*/ 270456 w 270456"/>
              <a:gd name="connsiteY5" fmla="*/ 1056068 h 1468192"/>
              <a:gd name="connsiteX6" fmla="*/ 141667 w 270456"/>
              <a:gd name="connsiteY6" fmla="*/ 1210614 h 1468192"/>
              <a:gd name="connsiteX7" fmla="*/ 154546 w 270456"/>
              <a:gd name="connsiteY7" fmla="*/ 1468192 h 146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456" h="1468192">
                <a:moveTo>
                  <a:pt x="0" y="0"/>
                </a:moveTo>
                <a:lnTo>
                  <a:pt x="257577" y="257578"/>
                </a:lnTo>
                <a:lnTo>
                  <a:pt x="0" y="437882"/>
                </a:lnTo>
                <a:lnTo>
                  <a:pt x="270456" y="643944"/>
                </a:lnTo>
                <a:lnTo>
                  <a:pt x="25757" y="850006"/>
                </a:lnTo>
                <a:lnTo>
                  <a:pt x="270456" y="1056068"/>
                </a:lnTo>
                <a:lnTo>
                  <a:pt x="141667" y="1210614"/>
                </a:lnTo>
                <a:lnTo>
                  <a:pt x="154546" y="1468192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72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 animBg="1"/>
      <p:bldP spid="34" grpId="0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Control System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070" y="926432"/>
            <a:ext cx="8888929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Program logic controller (PLC) connected to all 3 rooms</a:t>
            </a:r>
          </a:p>
          <a:p>
            <a:r>
              <a:rPr lang="en-US" sz="2800" dirty="0" smtClean="0"/>
              <a:t>Frequency of spraying</a:t>
            </a:r>
          </a:p>
          <a:p>
            <a:r>
              <a:rPr lang="en-US" sz="2800" dirty="0" smtClean="0"/>
              <a:t>Lights on/off</a:t>
            </a:r>
          </a:p>
          <a:p>
            <a:r>
              <a:rPr lang="en-US" sz="2800" dirty="0" smtClean="0"/>
              <a:t>Temperature</a:t>
            </a:r>
          </a:p>
          <a:p>
            <a:r>
              <a:rPr lang="en-US" sz="2800" dirty="0" smtClean="0"/>
              <a:t>Other possibilities</a:t>
            </a:r>
          </a:p>
          <a:p>
            <a:pPr lvl="1"/>
            <a:r>
              <a:rPr lang="en-US" sz="2400" dirty="0" smtClean="0"/>
              <a:t>Water tank volume</a:t>
            </a:r>
          </a:p>
          <a:p>
            <a:pPr lvl="1"/>
            <a:r>
              <a:rPr lang="en-US" sz="2400" dirty="0" smtClean="0"/>
              <a:t>pH</a:t>
            </a:r>
            <a:endParaRPr lang="en-US" sz="2400" dirty="0"/>
          </a:p>
        </p:txBody>
      </p:sp>
      <p:pic>
        <p:nvPicPr>
          <p:cNvPr id="5123" name="Picture 3" descr="C:\Users\Amanda\Pictures\College\Greenhouse\DSC_004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5" t="16293" r="5000" b="12016"/>
          <a:stretch/>
        </p:blipFill>
        <p:spPr bwMode="auto">
          <a:xfrm>
            <a:off x="4729791" y="4343400"/>
            <a:ext cx="441421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Users\Amanda\Pictures\College\Greenhouse\DSC_004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86" y="4343400"/>
            <a:ext cx="4583704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Users\Amanda\Pictures\College\Greenhouse\DSC_004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9791" y="1676400"/>
            <a:ext cx="4436614" cy="2497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2339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716" y="0"/>
            <a:ext cx="8229600" cy="1143000"/>
          </a:xfrm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Acquisition and Archiving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1142"/>
            <a:ext cx="914400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588000" y="5138057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646</a:t>
            </a:r>
          </a:p>
          <a:p>
            <a:endParaRPr lang="en-US" b="1" dirty="0"/>
          </a:p>
          <a:p>
            <a:r>
              <a:rPr lang="en-US" b="1" dirty="0" smtClean="0"/>
              <a:t>326</a:t>
            </a:r>
            <a:endParaRPr lang="en-US" b="1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6096000" y="4267200"/>
            <a:ext cx="740229" cy="98697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6037943" y="4492172"/>
            <a:ext cx="863601" cy="13053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698172" y="7358743"/>
            <a:ext cx="5682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http</a:t>
            </a:r>
            <a:r>
              <a:rPr lang="en-US" sz="2400" b="1" dirty="0"/>
              <a:t>://greenhouse.wlan.clarkson.edu:8080</a:t>
            </a:r>
          </a:p>
        </p:txBody>
      </p:sp>
    </p:spTree>
    <p:extLst>
      <p:ext uri="{BB962C8B-B14F-4D97-AF65-F5344CB8AC3E}">
        <p14:creationId xmlns:p14="http://schemas.microsoft.com/office/powerpoint/2010/main" val="2939755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11199"/>
            <a:ext cx="9924143" cy="7939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7079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latin typeface="Arial"/>
                <a:cs typeface="Arial"/>
              </a:rPr>
              <a:t>Required text</a:t>
            </a:r>
            <a:br>
              <a:rPr lang="en-US" sz="2400" dirty="0" smtClean="0">
                <a:latin typeface="Arial"/>
                <a:cs typeface="Arial"/>
              </a:rPr>
            </a:br>
            <a:r>
              <a:rPr lang="en-US" sz="2400" b="1" dirty="0" smtClean="0">
                <a:latin typeface="Arial"/>
                <a:cs typeface="Arial"/>
              </a:rPr>
              <a:t>Software Engineering: The Current Practice </a:t>
            </a:r>
            <a:br>
              <a:rPr lang="en-US" sz="2400" b="1" dirty="0" smtClean="0">
                <a:latin typeface="Arial"/>
                <a:cs typeface="Arial"/>
              </a:rPr>
            </a:br>
            <a:r>
              <a:rPr lang="en-US" sz="2400" b="1" dirty="0" smtClean="0">
                <a:latin typeface="Arial"/>
                <a:cs typeface="Arial"/>
              </a:rPr>
              <a:t>1st Edition </a:t>
            </a:r>
            <a:br>
              <a:rPr lang="en-US" sz="2400" b="1" dirty="0" smtClean="0">
                <a:latin typeface="Arial"/>
                <a:cs typeface="Arial"/>
              </a:rPr>
            </a:br>
            <a:r>
              <a:rPr lang="en-US" sz="2400" dirty="0" smtClean="0">
                <a:latin typeface="Arial"/>
                <a:cs typeface="Arial"/>
              </a:rPr>
              <a:t>by </a:t>
            </a:r>
            <a:r>
              <a:rPr lang="en-US" sz="2400" dirty="0" smtClean="0">
                <a:latin typeface="Arial"/>
                <a:cs typeface="Arial"/>
                <a:hlinkClick r:id="rId2"/>
              </a:rPr>
              <a:t>Vaclav Rajlich</a:t>
            </a:r>
            <a:r>
              <a:rPr lang="en-US" sz="2400" dirty="0" smtClean="0">
                <a:latin typeface="Arial"/>
                <a:cs typeface="Arial"/>
              </a:rPr>
              <a:t> (Author) </a:t>
            </a:r>
            <a:br>
              <a:rPr lang="en-US" sz="2400" dirty="0" smtClean="0">
                <a:latin typeface="Arial"/>
                <a:cs typeface="Arial"/>
              </a:rPr>
            </a:br>
            <a:endParaRPr lang="en-US" sz="2400" dirty="0">
              <a:latin typeface="Arial"/>
              <a:cs typeface="Arial"/>
            </a:endParaRPr>
          </a:p>
        </p:txBody>
      </p:sp>
      <p:pic>
        <p:nvPicPr>
          <p:cNvPr id="4" name="Content Placeholder 3" descr="SEcurrentPractice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768" r="-86768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393701" y="1523999"/>
            <a:ext cx="2511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Arial"/>
                <a:cs typeface="Arial"/>
              </a:rPr>
              <a:t>ISBN-13: 978-1439841228</a:t>
            </a:r>
          </a:p>
          <a:p>
            <a:r>
              <a:rPr lang="en-US" sz="1400" b="1" dirty="0" smtClean="0">
                <a:latin typeface="Arial"/>
                <a:cs typeface="Arial"/>
              </a:rPr>
              <a:t>ISBN-10: 1439841225 </a:t>
            </a:r>
            <a:endParaRPr lang="en-US" sz="1400" b="1" dirty="0">
              <a:latin typeface="Arial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4500" y="6381750"/>
            <a:ext cx="8468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Arial"/>
                <a:cs typeface="Arial"/>
              </a:rPr>
              <a:t>http://</a:t>
            </a:r>
            <a:r>
              <a:rPr lang="en-US" sz="1400" b="1" dirty="0" err="1" smtClean="0">
                <a:latin typeface="Arial"/>
                <a:cs typeface="Arial"/>
              </a:rPr>
              <a:t>www.amazon.com</a:t>
            </a:r>
            <a:r>
              <a:rPr lang="en-US" sz="1400" b="1" dirty="0" smtClean="0">
                <a:latin typeface="Arial"/>
                <a:cs typeface="Arial"/>
              </a:rPr>
              <a:t>/Software-Engineering-Practice-Innovations-Development/</a:t>
            </a:r>
            <a:r>
              <a:rPr lang="en-US" sz="1400" b="1" dirty="0" err="1" smtClean="0">
                <a:latin typeface="Arial"/>
                <a:cs typeface="Arial"/>
              </a:rPr>
              <a:t>dp</a:t>
            </a:r>
            <a:r>
              <a:rPr lang="en-US" sz="1400" b="1" dirty="0" smtClean="0">
                <a:latin typeface="Arial"/>
                <a:cs typeface="Arial"/>
              </a:rPr>
              <a:t>/1439841225</a:t>
            </a:r>
            <a:endParaRPr lang="en-US" sz="1400" b="1" dirty="0">
              <a:latin typeface="Arial"/>
              <a:cs typeface="Arial"/>
            </a:endParaRPr>
          </a:p>
        </p:txBody>
      </p:sp>
      <p:pic>
        <p:nvPicPr>
          <p:cNvPr id="7" name="Picture 6" descr="mj_vaclav_rajlich_012512_03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075" y="1600200"/>
            <a:ext cx="1527175" cy="213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195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Official Course Description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effectLst/>
                <a:latin typeface="Arial"/>
                <a:cs typeface="Arial"/>
              </a:rPr>
              <a:t>Working in a </a:t>
            </a:r>
            <a:r>
              <a:rPr lang="en-US" i="1" dirty="0" smtClean="0">
                <a:effectLst/>
                <a:latin typeface="Arial"/>
                <a:cs typeface="Arial"/>
              </a:rPr>
              <a:t>team</a:t>
            </a:r>
            <a:r>
              <a:rPr lang="en-US" dirty="0" smtClean="0">
                <a:effectLst/>
                <a:latin typeface="Arial"/>
                <a:cs typeface="Arial"/>
              </a:rPr>
              <a:t> environment, students will design and develop a complex </a:t>
            </a:r>
            <a:r>
              <a:rPr lang="en-US" i="1" dirty="0" smtClean="0">
                <a:effectLst/>
                <a:latin typeface="Arial"/>
                <a:cs typeface="Arial"/>
              </a:rPr>
              <a:t>software system</a:t>
            </a:r>
            <a:r>
              <a:rPr lang="en-US" dirty="0" smtClean="0">
                <a:effectLst/>
                <a:latin typeface="Arial"/>
                <a:cs typeface="Arial"/>
              </a:rPr>
              <a:t>. Using sound software engineering techniques, the students will take conceptual ideas for a software system and turn it into a well-engineered product.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1879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Course Structure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latin typeface="Arial"/>
                <a:cs typeface="Arial"/>
              </a:rPr>
              <a:t>10-10:50 AM, Monday/Wednesday/Friday</a:t>
            </a:r>
          </a:p>
          <a:p>
            <a:pPr lvl="1"/>
            <a:r>
              <a:rPr lang="en-US" dirty="0" smtClean="0">
                <a:latin typeface="Arial"/>
                <a:cs typeface="Arial"/>
              </a:rPr>
              <a:t>Office hour: 1-2:15 PM, CAMP 127</a:t>
            </a:r>
          </a:p>
          <a:p>
            <a:r>
              <a:rPr lang="en-US" dirty="0" smtClean="0">
                <a:latin typeface="Arial"/>
                <a:cs typeface="Arial"/>
              </a:rPr>
              <a:t>Mix of lectures (Monday/Wednesday) </a:t>
            </a:r>
          </a:p>
          <a:p>
            <a:pPr lvl="1"/>
            <a:r>
              <a:rPr lang="en-US" dirty="0" smtClean="0">
                <a:latin typeface="Arial"/>
                <a:cs typeface="Arial"/>
              </a:rPr>
              <a:t>To introduce you to the state of art of </a:t>
            </a:r>
            <a:r>
              <a:rPr lang="en-US" i="1" dirty="0" smtClean="0">
                <a:latin typeface="Arial"/>
                <a:cs typeface="Arial"/>
              </a:rPr>
              <a:t>team software engineering processes</a:t>
            </a:r>
          </a:p>
          <a:p>
            <a:r>
              <a:rPr lang="en-US" dirty="0" smtClean="0">
                <a:latin typeface="Arial"/>
                <a:cs typeface="Arial"/>
              </a:rPr>
              <a:t>And lab exercises (Friday)</a:t>
            </a:r>
          </a:p>
          <a:p>
            <a:pPr lvl="1"/>
            <a:r>
              <a:rPr lang="en-US" dirty="0" smtClean="0">
                <a:latin typeface="Arial"/>
                <a:cs typeface="Arial"/>
              </a:rPr>
              <a:t>To introduce you to relevant </a:t>
            </a:r>
            <a:r>
              <a:rPr lang="en-US" i="1" dirty="0" smtClean="0">
                <a:latin typeface="Arial"/>
                <a:cs typeface="Arial"/>
              </a:rPr>
              <a:t>SE techniques:</a:t>
            </a:r>
          </a:p>
          <a:p>
            <a:pPr lvl="1"/>
            <a:r>
              <a:rPr lang="en-US" dirty="0" smtClean="0">
                <a:latin typeface="Arial"/>
                <a:cs typeface="Arial"/>
              </a:rPr>
              <a:t>Code repository (sharing code with team)</a:t>
            </a:r>
          </a:p>
          <a:p>
            <a:pPr lvl="1"/>
            <a:r>
              <a:rPr lang="en-US" dirty="0" smtClean="0">
                <a:latin typeface="Arial"/>
                <a:cs typeface="Arial"/>
              </a:rPr>
              <a:t>Programming environment</a:t>
            </a:r>
          </a:p>
          <a:p>
            <a:pPr lvl="1"/>
            <a:r>
              <a:rPr lang="en-US" dirty="0" smtClean="0">
                <a:latin typeface="Arial"/>
                <a:cs typeface="Arial"/>
              </a:rPr>
              <a:t>Project codebase setup</a:t>
            </a:r>
          </a:p>
          <a:p>
            <a:pPr lvl="1"/>
            <a:r>
              <a:rPr lang="en-US" dirty="0" smtClean="0">
                <a:latin typeface="Arial"/>
                <a:cs typeface="Arial"/>
              </a:rPr>
              <a:t>Code review</a:t>
            </a:r>
          </a:p>
          <a:p>
            <a:pPr lvl="1"/>
            <a:r>
              <a:rPr lang="en-US" dirty="0" smtClean="0">
                <a:latin typeface="Arial"/>
                <a:cs typeface="Arial"/>
              </a:rPr>
              <a:t>…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32329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Grading Distribution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 smtClean="0">
                <a:latin typeface="Arial"/>
                <a:cs typeface="Arial"/>
              </a:rPr>
              <a:t>Approximately</a:t>
            </a:r>
          </a:p>
          <a:p>
            <a:r>
              <a:rPr lang="en-US" dirty="0" smtClean="0">
                <a:latin typeface="Arial"/>
                <a:cs typeface="Arial"/>
              </a:rPr>
              <a:t>Team project  50%</a:t>
            </a:r>
          </a:p>
          <a:p>
            <a:r>
              <a:rPr lang="en-US" dirty="0" smtClean="0">
                <a:latin typeface="Arial"/>
                <a:cs typeface="Arial"/>
              </a:rPr>
              <a:t>Homework/lab assignments 20%</a:t>
            </a:r>
          </a:p>
          <a:p>
            <a:r>
              <a:rPr lang="en-US" dirty="0" smtClean="0">
                <a:latin typeface="Arial"/>
                <a:cs typeface="Arial"/>
              </a:rPr>
              <a:t>Midterm exam 10%</a:t>
            </a:r>
          </a:p>
          <a:p>
            <a:r>
              <a:rPr lang="en-US" dirty="0" smtClean="0">
                <a:latin typeface="Arial"/>
                <a:cs typeface="Arial"/>
              </a:rPr>
              <a:t>Final exam  15%</a:t>
            </a:r>
          </a:p>
          <a:p>
            <a:r>
              <a:rPr lang="en-US" dirty="0" smtClean="0">
                <a:latin typeface="Arial"/>
                <a:cs typeface="Arial"/>
              </a:rPr>
              <a:t>Class participation 5%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5666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716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Web-based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Data Acquisition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Archiving,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Accessing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1142"/>
            <a:ext cx="914400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588000" y="5138057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646</a:t>
            </a:r>
          </a:p>
          <a:p>
            <a:endParaRPr lang="en-US" b="1" dirty="0"/>
          </a:p>
          <a:p>
            <a:r>
              <a:rPr lang="en-US" b="1" dirty="0" smtClean="0"/>
              <a:t>326</a:t>
            </a:r>
            <a:endParaRPr lang="en-US" b="1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6096000" y="4267200"/>
            <a:ext cx="740229" cy="98697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6037943" y="4492172"/>
            <a:ext cx="863601" cy="13053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698172" y="7358743"/>
            <a:ext cx="5682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http</a:t>
            </a:r>
            <a:r>
              <a:rPr lang="en-US" sz="2400" b="1" dirty="0"/>
              <a:t>://greenhouse.wlan.clarkson.edu:8080</a:t>
            </a:r>
          </a:p>
        </p:txBody>
      </p:sp>
    </p:spTree>
    <p:extLst>
      <p:ext uri="{BB962C8B-B14F-4D97-AF65-F5344CB8AC3E}">
        <p14:creationId xmlns:p14="http://schemas.microsoft.com/office/powerpoint/2010/main" val="604677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11199"/>
            <a:ext cx="9924143" cy="7939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2581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3729"/>
            <a:ext cx="9144000" cy="4175637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" y="4902880"/>
            <a:ext cx="9144001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Integrated Food, Food Waste and Energy Production at Clarkson University</a:t>
            </a:r>
          </a:p>
        </p:txBody>
      </p:sp>
    </p:spTree>
    <p:extLst>
      <p:ext uri="{BB962C8B-B14F-4D97-AF65-F5344CB8AC3E}">
        <p14:creationId xmlns:p14="http://schemas.microsoft.com/office/powerpoint/2010/main" val="940048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19179" y="390173"/>
            <a:ext cx="4414292" cy="15696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Anaerobic digester</a:t>
            </a:r>
          </a:p>
          <a:p>
            <a:r>
              <a:rPr lang="en-US" sz="2400" dirty="0" smtClean="0"/>
              <a:t>650 </a:t>
            </a:r>
            <a:r>
              <a:rPr lang="en-US" sz="2400" dirty="0" err="1" smtClean="0"/>
              <a:t>lb</a:t>
            </a:r>
            <a:r>
              <a:rPr lang="en-US" sz="2400" dirty="0" smtClean="0"/>
              <a:t> food waste/day</a:t>
            </a:r>
          </a:p>
          <a:p>
            <a:r>
              <a:rPr lang="en-US" sz="2400" dirty="0" smtClean="0"/>
              <a:t>Transformed into biogas </a:t>
            </a:r>
          </a:p>
          <a:p>
            <a:r>
              <a:rPr lang="en-US" sz="2400" dirty="0" smtClean="0"/>
              <a:t>then electric and heat energy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20379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381</Words>
  <Application>Microsoft Macintosh PowerPoint</Application>
  <PresentationFormat>On-screen Show (4:3)</PresentationFormat>
  <Paragraphs>70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EE418 Software Engineering Senior Design</vt:lpstr>
      <vt:lpstr>Required text Software Engineering: The Current Practice  1st Edition  by Vaclav Rajlich (Author)  </vt:lpstr>
      <vt:lpstr>Official Course Description</vt:lpstr>
      <vt:lpstr>Course Structure</vt:lpstr>
      <vt:lpstr>Grading Distribution</vt:lpstr>
      <vt:lpstr>Web-based, Data Acquisition, Archiving, and Accessing</vt:lpstr>
      <vt:lpstr>PowerPoint Presentation</vt:lpstr>
      <vt:lpstr>PowerPoint Presentation</vt:lpstr>
      <vt:lpstr>PowerPoint Presentation</vt:lpstr>
      <vt:lpstr>PowerPoint Presentation</vt:lpstr>
      <vt:lpstr>Aeroponic System</vt:lpstr>
      <vt:lpstr>Phase I: Laboratory Testing and Feasibility Assessment</vt:lpstr>
      <vt:lpstr>PowerPoint Presentation</vt:lpstr>
      <vt:lpstr>Heating System</vt:lpstr>
      <vt:lpstr>Heating System</vt:lpstr>
      <vt:lpstr> Control System</vt:lpstr>
      <vt:lpstr>Data Acquisition and Archiving</vt:lpstr>
      <vt:lpstr>PowerPoint Presentation</vt:lpstr>
    </vt:vector>
  </TitlesOfParts>
  <Company>Clarkson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EE418 Software Engineering Senior Design</dc:title>
  <dc:creator>Daqing Hou</dc:creator>
  <cp:lastModifiedBy>Daqing Hou</cp:lastModifiedBy>
  <cp:revision>39</cp:revision>
  <dcterms:created xsi:type="dcterms:W3CDTF">2015-08-24T01:53:48Z</dcterms:created>
  <dcterms:modified xsi:type="dcterms:W3CDTF">2015-10-26T13:23:48Z</dcterms:modified>
</cp:coreProperties>
</file>

<file path=docProps/thumbnail.jpeg>
</file>